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304" r:id="rId4"/>
    <p:sldId id="293" r:id="rId5"/>
    <p:sldId id="284" r:id="rId6"/>
    <p:sldId id="285" r:id="rId7"/>
    <p:sldId id="303" r:id="rId8"/>
    <p:sldId id="302" r:id="rId9"/>
    <p:sldId id="296" r:id="rId1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E4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94622" autoAdjust="0"/>
  </p:normalViewPr>
  <p:slideViewPr>
    <p:cSldViewPr>
      <p:cViewPr>
        <p:scale>
          <a:sx n="100" d="100"/>
          <a:sy n="100" d="100"/>
        </p:scale>
        <p:origin x="-1908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908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6FA3B-CBB1-4903-9BC7-0E05E8D335ED}" type="datetimeFigureOut">
              <a:rPr lang="ru-RU" smtClean="0"/>
              <a:t>16.11.2018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5AE45-F95D-40B5-A65A-2A2A2F89ABF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787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041E-ECED-4A93-8475-02A36F9225B3}" type="datetime1">
              <a:rPr lang="ru-RU" smtClean="0"/>
              <a:t>16.11.2018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71A44-BE87-4AC1-8354-FF33EAA5F3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7788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6570-B4DD-4D4F-9BBE-262FCBB842EF}" type="datetime1">
              <a:rPr lang="ru-RU" smtClean="0"/>
              <a:t>16.11.2018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71A44-BE87-4AC1-8354-FF33EAA5F3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390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2590-9AED-4547-930B-0668C256AC11}" type="datetime1">
              <a:rPr lang="ru-RU" smtClean="0"/>
              <a:t>16.11.2018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71A44-BE87-4AC1-8354-FF33EAA5F3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4454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>
            <a:lvl1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968552"/>
          </a:xfr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4"/>
            <a:r>
              <a:rPr lang="ru-RU" dirty="0" smtClean="0"/>
              <a:t>Четвертый уровень</a:t>
            </a:r>
          </a:p>
          <a:p>
            <a:pPr lvl="5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E4ED-63C0-4944-8C98-68CA928B052E}" type="datetime1">
              <a:rPr lang="ru-RU" smtClean="0"/>
              <a:t>16.11.2018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71A44-BE87-4AC1-8354-FF33EAA5F3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0611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B43C-E1CC-4860-AF70-51C7E3125A80}" type="datetime1">
              <a:rPr lang="ru-RU" smtClean="0"/>
              <a:t>16.11.2018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71A44-BE87-4AC1-8354-FF33EAA5F3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9754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72AFB-CE56-42E8-AA5E-0A5944893CBE}" type="datetime1">
              <a:rPr lang="ru-RU" smtClean="0"/>
              <a:t>16.11.2018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71A44-BE87-4AC1-8354-FF33EAA5F3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5818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930C2-A94D-42B7-82DC-58E5BA267EA3}" type="datetime1">
              <a:rPr lang="ru-RU" smtClean="0"/>
              <a:t>16.11.2018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71A44-BE87-4AC1-8354-FF33EAA5F3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6639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4546-F39E-49AB-82A6-2FC984BB7032}" type="datetime1">
              <a:rPr lang="ru-RU" smtClean="0"/>
              <a:t>16.11.2018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71A44-BE87-4AC1-8354-FF33EAA5F3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434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DDC-D4AF-4DD9-8C70-7F6626CE7A25}" type="datetime1">
              <a:rPr lang="ru-RU" smtClean="0"/>
              <a:t>16.11.2018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71A44-BE87-4AC1-8354-FF33EAA5F3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6782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D3EDF-232A-4D9E-94BE-E1DF5F423377}" type="datetime1">
              <a:rPr lang="ru-RU" smtClean="0"/>
              <a:t>16.11.2018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71A44-BE87-4AC1-8354-FF33EAA5F3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11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6EAF-24A4-4653-ACC8-D5533835EFBB}" type="datetime1">
              <a:rPr lang="ru-RU" smtClean="0"/>
              <a:t>16.11.2018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71A44-BE87-4AC1-8354-FF33EAA5F3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2895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0EF17-E479-477A-878C-FF55679E00EC}" type="datetime1">
              <a:rPr lang="ru-RU" smtClean="0"/>
              <a:t>16.11.2018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71A44-BE87-4AC1-8354-FF33EAA5F318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979880" y="19837"/>
            <a:ext cx="1164120" cy="5288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6" y="19837"/>
            <a:ext cx="1479816" cy="72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3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redaktor@acgi.ru" TargetMode="External"/><Relationship Id="rId3" Type="http://schemas.openxmlformats.org/officeDocument/2006/relationships/hyperlink" Target="mailto:partner@acgi.ru" TargetMode="External"/><Relationship Id="rId7" Type="http://schemas.openxmlformats.org/officeDocument/2006/relationships/hyperlink" Target="mailto:b2b@acgi.ru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onf@acgi.ru" TargetMode="External"/><Relationship Id="rId5" Type="http://schemas.openxmlformats.org/officeDocument/2006/relationships/hyperlink" Target="mailto:edu@acgi.ru" TargetMode="External"/><Relationship Id="rId4" Type="http://schemas.openxmlformats.org/officeDocument/2006/relationships/hyperlink" Target="mailto:da-igra@acgi.ru" TargetMode="External"/><Relationship Id="rId9" Type="http://schemas.openxmlformats.org/officeDocument/2006/relationships/hyperlink" Target="http://www.acgi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1" t="23392" r="6359" b="22256"/>
          <a:stretch/>
        </p:blipFill>
        <p:spPr>
          <a:xfrm>
            <a:off x="1114424" y="800100"/>
            <a:ext cx="7277101" cy="225742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284984"/>
            <a:ext cx="5328592" cy="86409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Международный </a:t>
            </a:r>
            <a:r>
              <a:rPr lang="ru-RU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конкурс-акселератор </a:t>
            </a:r>
            <a:r>
              <a:rPr lang="ru-RU" sz="2400" dirty="0">
                <a:solidFill>
                  <a:schemeClr val="tx1"/>
                </a:solidFill>
                <a:latin typeface="Arial Narrow" panose="020B0606020202030204" pitchFamily="34" charset="0"/>
              </a:rPr>
              <a:t>промышленного дизайна </a:t>
            </a:r>
            <a:r>
              <a:rPr lang="ru-RU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Игропрома</a:t>
            </a:r>
            <a:endParaRPr lang="ru-RU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396" y="24833"/>
            <a:ext cx="2133604" cy="96621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511205" y="2690396"/>
            <a:ext cx="28052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Design for children from Russia</a:t>
            </a:r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832" y="4230368"/>
            <a:ext cx="2814976" cy="184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4077072"/>
            <a:ext cx="46440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Script" panose="030B0504020000000003" pitchFamily="66" charset="0"/>
              </a:rPr>
              <a:t>(первая 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Script" panose="030B0504020000000003" pitchFamily="66" charset="0"/>
              </a:rPr>
              <a:t>практико-ориентированная программа для российских дизайнеров игр, игрушек и игрового оборудования, практическая работа над реальным брифами и кейсами от </a:t>
            </a:r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Script" panose="030B0504020000000003" pitchFamily="66" charset="0"/>
              </a:rPr>
              <a:t>компаний)</a:t>
            </a:r>
            <a:endParaRPr lang="ru-RU" i="1" dirty="0">
              <a:solidFill>
                <a:schemeClr val="tx1">
                  <a:lumMod val="65000"/>
                  <a:lumOff val="35000"/>
                </a:schemeClr>
              </a:solidFill>
              <a:latin typeface="Segoe Script" panose="030B0504020000000003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50768" y="6248965"/>
            <a:ext cx="3135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Script" panose="030B0504020000000003" pitchFamily="66" charset="0"/>
              </a:rPr>
              <a:t>ПАРТНЕРАМ</a:t>
            </a:r>
            <a:endParaRPr lang="ru-RU" i="1" dirty="0">
              <a:solidFill>
                <a:schemeClr val="tx1">
                  <a:lumMod val="65000"/>
                  <a:lumOff val="35000"/>
                </a:schemeClr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0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620688"/>
            <a:ext cx="6967065" cy="6192688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300" b="1" dirty="0"/>
              <a:t>Цель: </a:t>
            </a:r>
            <a:r>
              <a:rPr lang="ru-RU" sz="1300" dirty="0"/>
              <a:t>Расширение рынка российского дизайна в ИДТ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300" b="1" dirty="0"/>
              <a:t>Основные задачи: 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1300" dirty="0"/>
              <a:t>привлечение дизайнеров к проявлению творческой активности для создания конкурентоспособных на международном рынке российских игр, игрушек, игрового оборудования и игрового пространства для детей;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1300" dirty="0"/>
              <a:t>мотивация российских компаний и инвесторов стать заказчиками дизайнерских решений;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1300" dirty="0"/>
              <a:t>организация акселерационной программы и отраслевой программы поддержки</a:t>
            </a:r>
            <a:endParaRPr lang="ru-RU" sz="1300" dirty="0">
              <a:solidFill>
                <a:prstClr val="black"/>
              </a:solidFill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ru-RU" sz="1300" b="1" dirty="0" smtClean="0"/>
              <a:t>Целевая аудитория</a:t>
            </a:r>
            <a:r>
              <a:rPr lang="ru-RU" sz="1300" dirty="0" smtClean="0"/>
              <a:t>: промышленные и торговые предприятия, заинтересованные в дизайне своих брендов.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tabLst>
                <a:tab pos="1258888" algn="l"/>
              </a:tabLst>
            </a:pPr>
            <a:r>
              <a:rPr lang="ru-RU" sz="1300" b="1" dirty="0" smtClean="0">
                <a:solidFill>
                  <a:prstClr val="black"/>
                </a:solidFill>
              </a:rPr>
              <a:t>Участники</a:t>
            </a:r>
            <a:r>
              <a:rPr lang="ru-RU" sz="1300" b="1" dirty="0">
                <a:solidFill>
                  <a:prstClr val="black"/>
                </a:solidFill>
              </a:rPr>
              <a:t>: </a:t>
            </a:r>
            <a:r>
              <a:rPr lang="ru-RU" sz="1300" dirty="0" smtClean="0"/>
              <a:t>дизайнеры, </a:t>
            </a:r>
            <a:r>
              <a:rPr lang="ru-RU" sz="1300" dirty="0"/>
              <a:t>творческие коллективы, агентства и компании </a:t>
            </a:r>
            <a:endParaRPr lang="ru-RU" sz="1300" dirty="0" smtClean="0"/>
          </a:p>
          <a:p>
            <a:pPr lvl="0" algn="just">
              <a:spcBef>
                <a:spcPts val="600"/>
              </a:spcBef>
              <a:spcAft>
                <a:spcPts val="600"/>
              </a:spcAft>
              <a:tabLst>
                <a:tab pos="990600" algn="l"/>
                <a:tab pos="1076325" algn="l"/>
              </a:tabLst>
            </a:pPr>
            <a:r>
              <a:rPr lang="ru-RU" sz="1300" b="1" dirty="0" smtClean="0">
                <a:solidFill>
                  <a:prstClr val="black"/>
                </a:solidFill>
              </a:rPr>
              <a:t>Экспертиза:</a:t>
            </a:r>
            <a:r>
              <a:rPr lang="ru-RU" sz="1300" dirty="0" smtClean="0">
                <a:solidFill>
                  <a:prstClr val="black"/>
                </a:solidFill>
              </a:rPr>
              <a:t>	отбор </a:t>
            </a:r>
            <a:r>
              <a:rPr lang="ru-RU" sz="1300" dirty="0">
                <a:solidFill>
                  <a:prstClr val="black"/>
                </a:solidFill>
              </a:rPr>
              <a:t>и оценку работ проводит международное жюри, </a:t>
            </a:r>
            <a:r>
              <a:rPr lang="ru-RU" sz="1300" dirty="0" smtClean="0">
                <a:solidFill>
                  <a:prstClr val="black"/>
                </a:solidFill>
              </a:rPr>
              <a:t>состоящее </a:t>
            </a:r>
            <a:r>
              <a:rPr lang="ru-RU" sz="1300" dirty="0">
                <a:solidFill>
                  <a:prstClr val="black"/>
                </a:solidFill>
              </a:rPr>
              <a:t>из ведущих специалистов в области дизайна, промышленности, экспертов в области детства. </a:t>
            </a:r>
            <a:endParaRPr lang="ru-RU" sz="1300" dirty="0" smtClean="0">
              <a:solidFill>
                <a:prstClr val="black"/>
              </a:solidFill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tabLst>
                <a:tab pos="1258888" algn="l"/>
              </a:tabLst>
            </a:pPr>
            <a:r>
              <a:rPr lang="ru-RU" sz="1300" b="1" dirty="0">
                <a:solidFill>
                  <a:prstClr val="black"/>
                </a:solidFill>
              </a:rPr>
              <a:t>Сроки проведения</a:t>
            </a:r>
            <a:r>
              <a:rPr lang="ru-RU" sz="1300" dirty="0" smtClean="0">
                <a:solidFill>
                  <a:prstClr val="black"/>
                </a:solidFill>
              </a:rPr>
              <a:t>:  </a:t>
            </a:r>
            <a:r>
              <a:rPr lang="ru-RU" sz="1300" b="1" dirty="0" smtClean="0">
                <a:solidFill>
                  <a:prstClr val="black"/>
                </a:solidFill>
              </a:rPr>
              <a:t>август 2018 -  октябрь 2019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1258888" algn="l"/>
              </a:tabLst>
            </a:pPr>
            <a:r>
              <a:rPr lang="ru-RU" sz="1300" b="1" dirty="0" smtClean="0">
                <a:solidFill>
                  <a:prstClr val="black"/>
                </a:solidFill>
              </a:rPr>
              <a:t>2018 – </a:t>
            </a:r>
            <a:r>
              <a:rPr lang="ru-RU" sz="1300" dirty="0" smtClean="0">
                <a:solidFill>
                  <a:prstClr val="black"/>
                </a:solidFill>
              </a:rPr>
              <a:t>формирование экспертного совета, пула индустриальных </a:t>
            </a:r>
            <a:r>
              <a:rPr lang="ru-RU" sz="1300" dirty="0">
                <a:solidFill>
                  <a:prstClr val="black"/>
                </a:solidFill>
              </a:rPr>
              <a:t>и промышленных </a:t>
            </a:r>
            <a:r>
              <a:rPr lang="ru-RU" sz="1300" dirty="0" smtClean="0">
                <a:solidFill>
                  <a:prstClr val="black"/>
                </a:solidFill>
              </a:rPr>
              <a:t>партнеров, подготовка </a:t>
            </a:r>
            <a:r>
              <a:rPr lang="ru-RU" sz="1300" dirty="0">
                <a:solidFill>
                  <a:prstClr val="black"/>
                </a:solidFill>
              </a:rPr>
              <a:t>конкурсных </a:t>
            </a:r>
            <a:r>
              <a:rPr lang="ru-RU" sz="1300" dirty="0" smtClean="0">
                <a:solidFill>
                  <a:prstClr val="black"/>
                </a:solidFill>
              </a:rPr>
              <a:t>заданий, старт </a:t>
            </a:r>
            <a:r>
              <a:rPr lang="ru-RU" sz="1300" dirty="0">
                <a:solidFill>
                  <a:prstClr val="black"/>
                </a:solidFill>
              </a:rPr>
              <a:t>образовательного трека </a:t>
            </a:r>
            <a:r>
              <a:rPr lang="ru-RU" sz="1300" dirty="0" smtClean="0">
                <a:solidFill>
                  <a:prstClr val="black"/>
                </a:solidFill>
              </a:rPr>
              <a:t>Акселератора </a:t>
            </a:r>
            <a:r>
              <a:rPr lang="ru-RU" sz="1300" dirty="0">
                <a:solidFill>
                  <a:prstClr val="black"/>
                </a:solidFill>
              </a:rPr>
              <a:t>«Да – Дизайн!»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300" b="1" dirty="0" smtClean="0">
                <a:solidFill>
                  <a:prstClr val="black"/>
                </a:solidFill>
              </a:rPr>
              <a:t>2019 – </a:t>
            </a:r>
            <a:r>
              <a:rPr lang="ru-RU" sz="1300" dirty="0" smtClean="0">
                <a:solidFill>
                  <a:prstClr val="black"/>
                </a:solidFill>
              </a:rPr>
              <a:t>студенческий трек, конкурсный отбор фрилансеров</a:t>
            </a:r>
            <a:r>
              <a:rPr lang="ru-RU" sz="1300" dirty="0">
                <a:solidFill>
                  <a:prstClr val="black"/>
                </a:solidFill>
              </a:rPr>
              <a:t>, авторских </a:t>
            </a:r>
            <a:r>
              <a:rPr lang="ru-RU" sz="1300" dirty="0" smtClean="0">
                <a:solidFill>
                  <a:prstClr val="black"/>
                </a:solidFill>
              </a:rPr>
              <a:t>коллективов, образовательный и промышленный трек Акселератора. Награждение победителей конкурса. Участие </a:t>
            </a:r>
            <a:r>
              <a:rPr lang="ru-RU" sz="1300" dirty="0">
                <a:solidFill>
                  <a:prstClr val="black"/>
                </a:solidFill>
              </a:rPr>
              <a:t>в фестивале «Да-Игра!» и III международной научно-практической конференции «Игровая культура современного детства</a:t>
            </a:r>
            <a:r>
              <a:rPr lang="ru-RU" sz="1300" dirty="0" smtClean="0">
                <a:solidFill>
                  <a:prstClr val="black"/>
                </a:solidFill>
              </a:rPr>
              <a:t>».</a:t>
            </a:r>
            <a:r>
              <a:rPr lang="ru-RU" sz="1300" b="1" dirty="0" smtClean="0"/>
              <a:t> </a:t>
            </a:r>
            <a:endParaRPr lang="ru-RU" sz="1300" b="1" dirty="0" smtClean="0">
              <a:solidFill>
                <a:prstClr val="black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1258888" algn="l"/>
              </a:tabLst>
            </a:pPr>
            <a:endParaRPr lang="ru-RU" sz="1400" b="1" dirty="0" smtClean="0"/>
          </a:p>
          <a:p>
            <a:pPr algn="just">
              <a:spcBef>
                <a:spcPts val="1800"/>
              </a:spcBef>
              <a:spcAft>
                <a:spcPts val="1200"/>
              </a:spcAft>
              <a:tabLst>
                <a:tab pos="1258888" algn="l"/>
              </a:tabLst>
            </a:pPr>
            <a:endParaRPr lang="ru-RU" sz="1400" b="1" dirty="0"/>
          </a:p>
          <a:p>
            <a:pPr lvl="0" algn="just">
              <a:spcBef>
                <a:spcPts val="600"/>
              </a:spcBef>
              <a:spcAft>
                <a:spcPts val="600"/>
              </a:spcAft>
              <a:tabLst>
                <a:tab pos="1258888" algn="l"/>
              </a:tabLst>
            </a:pPr>
            <a:endParaRPr lang="ru-RU" sz="1300" dirty="0">
              <a:solidFill>
                <a:prstClr val="black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sz="13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140968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 КОНКУРСЕ</a:t>
            </a:r>
            <a:endParaRPr lang="ru-RU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71A44-BE87-4AC1-8354-FF33EAA5F31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495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1797" y="1231040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НОМИНАЦИИ КОНКУРСА</a:t>
            </a:r>
            <a:endParaRPr lang="ru-RU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1797" y="4030608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КРИТЕРИИ КОНКУРСА</a:t>
            </a:r>
            <a:endParaRPr lang="ru-RU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4030608"/>
            <a:ext cx="46805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КРЕАТИВНОСТЬ, ЭСТЕТИКА, ЭМОЦИИ, ЦЕННОСТИ, ИННОВАЦИОННОСТЬ, ФУНКЦИОНАЛЬНОСТЬ, ЭРГОНОМИКА, ЭКОЛОГИЯ, БЕЗОПАСНОСТЬ, ТЕХНОЛОГИЧНОСТЬ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1797" y="5677217"/>
            <a:ext cx="5544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tabLst>
                <a:tab pos="1258888" algn="l"/>
              </a:tabLst>
            </a:pPr>
            <a:r>
              <a:rPr lang="ru-RU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ПРИЗОВОЙ ФОНД КОНКУРСА </a:t>
            </a:r>
            <a:r>
              <a:rPr lang="ru-RU" b="1" dirty="0" smtClean="0">
                <a:solidFill>
                  <a:prstClr val="black"/>
                </a:solidFill>
              </a:rPr>
              <a:t>- 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1 000 000 руб.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71A44-BE87-4AC1-8354-FF33EAA5F318}" type="slidenum">
              <a:rPr lang="ru-RU" smtClean="0"/>
              <a:t>3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2405431" y="845873"/>
            <a:ext cx="6487049" cy="2727143"/>
            <a:chOff x="2423687" y="674336"/>
            <a:chExt cx="6487049" cy="2727143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915816" y="832681"/>
              <a:ext cx="5994920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ts val="1200"/>
                </a:spcBef>
                <a:spcAft>
                  <a:spcPts val="1200"/>
                </a:spcAft>
              </a:pPr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ОБРАЗ:   </a:t>
              </a: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Кукла, персонаж, герои</a:t>
              </a:r>
            </a:p>
            <a:p>
              <a:pPr algn="just">
                <a:spcBef>
                  <a:spcPts val="1200"/>
                </a:spcBef>
                <a:spcAft>
                  <a:spcPts val="1200"/>
                </a:spcAft>
              </a:pPr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СЛОВО: </a:t>
              </a: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Русский язык играючи</a:t>
              </a:r>
            </a:p>
            <a:p>
              <a:pPr algn="just">
                <a:spcBef>
                  <a:spcPts val="1200"/>
                </a:spcBef>
                <a:spcAft>
                  <a:spcPts val="1200"/>
                </a:spcAft>
              </a:pPr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КОНЦЕПТ: </a:t>
              </a: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Творчество и креатив</a:t>
              </a:r>
            </a:p>
            <a:p>
              <a:pPr algn="just">
                <a:spcBef>
                  <a:spcPts val="1200"/>
                </a:spcBef>
                <a:spcAft>
                  <a:spcPts val="1200"/>
                </a:spcAft>
              </a:pPr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СРЕДА: </a:t>
              </a: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Детская площадка «Я – строитель будущего!»</a:t>
              </a:r>
            </a:p>
            <a:p>
              <a:pPr algn="just">
                <a:spcBef>
                  <a:spcPts val="1200"/>
                </a:spcBef>
                <a:spcAft>
                  <a:spcPts val="1200"/>
                </a:spcAft>
              </a:pPr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ИНФРАСТРУКТУРА: </a:t>
              </a: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Магазин играющий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6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47183" r="44279" b="31675"/>
            <a:stretch/>
          </p:blipFill>
          <p:spPr bwMode="auto">
            <a:xfrm>
              <a:off x="2499315" y="674336"/>
              <a:ext cx="431059" cy="499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13" t="47630" r="38936" b="30434"/>
            <a:stretch/>
          </p:blipFill>
          <p:spPr bwMode="auto">
            <a:xfrm>
              <a:off x="2487908" y="1264603"/>
              <a:ext cx="455903" cy="518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42" t="50110" r="32885" b="30434"/>
            <a:stretch/>
          </p:blipFill>
          <p:spPr bwMode="auto">
            <a:xfrm>
              <a:off x="2475782" y="1927106"/>
              <a:ext cx="480154" cy="4597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6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30" t="48620" r="27220" b="31247"/>
            <a:stretch/>
          </p:blipFill>
          <p:spPr bwMode="auto">
            <a:xfrm>
              <a:off x="2511317" y="2386813"/>
              <a:ext cx="388003" cy="475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6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587" t="48415" r="19657" b="30434"/>
            <a:stretch/>
          </p:blipFill>
          <p:spPr bwMode="auto">
            <a:xfrm>
              <a:off x="2423687" y="2901702"/>
              <a:ext cx="584343" cy="499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0274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3" y="4887697"/>
            <a:ext cx="2235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Организаторы</a:t>
            </a:r>
          </a:p>
          <a:p>
            <a:endParaRPr lang="ru-RU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3" y="1340768"/>
            <a:ext cx="1512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При</a:t>
            </a:r>
          </a:p>
          <a:p>
            <a:r>
              <a:rPr lang="ru-RU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поддержке</a:t>
            </a:r>
          </a:p>
          <a:p>
            <a:endParaRPr lang="ru-RU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857" y="1052736"/>
            <a:ext cx="1768843" cy="18395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786" y="1340768"/>
            <a:ext cx="2554718" cy="432048"/>
          </a:xfrm>
          <a:prstGeom prst="rect">
            <a:avLst/>
          </a:prstGeom>
        </p:spPr>
      </p:pic>
      <p:pic>
        <p:nvPicPr>
          <p:cNvPr id="3074" name="Picture 2" descr="ÐÐ°ÑÑÐ¸Ð½ÐºÐ¸ Ð¿Ð¾ Ð·Ð°Ð¿ÑÐ¾ÑÑ Ð»Ð¾Ð³Ð¾ÑÐ¸Ð¿ ÐÐ¸Ð½Ð¿ÑÐ¾ÑÐ²ÐµÑÐµÐ½Ð¸Ñ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562" y="951130"/>
            <a:ext cx="1081345" cy="125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660232" y="2299136"/>
            <a:ext cx="223536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МИНИСТЕРСТВО ПРОСВЕЩЕНИЯ </a:t>
            </a:r>
          </a:p>
          <a:p>
            <a:pPr algn="ctr"/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РОССИЙСКОЙ ФЕДЕРАЦИИ</a:t>
            </a:r>
          </a:p>
        </p:txBody>
      </p:sp>
      <p:pic>
        <p:nvPicPr>
          <p:cNvPr id="3076" name="Picture 4" descr="ÐÐ°ÑÑÐ¸Ð½ÐºÐ¸ Ð¿Ð¾ Ð·Ð°Ð¿ÑÐ¾ÑÑ Ð»Ð¾Ð³Ð¾ÑÐ¸Ð¿ ÐÐ¸Ð½ÐºÑÐ»ÑÑÑÑÑ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276" y="2256499"/>
            <a:ext cx="2766228" cy="56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32" y="3514076"/>
            <a:ext cx="1985720" cy="889641"/>
          </a:xfrm>
          <a:prstGeom prst="rect">
            <a:avLst/>
          </a:prstGeom>
        </p:spPr>
      </p:pic>
      <p:pic>
        <p:nvPicPr>
          <p:cNvPr id="3078" name="Picture 6" descr="ÐÐ°ÑÑÐ¸Ð½ÐºÐ¸ Ð¿Ð¾ Ð·Ð°Ð¿ÑÐ¾ÑÑ Ð»Ð¾Ð³Ð¾ÑÐ¸Ð¿ Ð¡Ð¾ÑÐ· Ð´Ð¸Ð·Ð°Ð¹Ð½ÐµÑÐ¾Ð² Ð Ð¾ÑÑÐ¸Ð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800" y="3429000"/>
            <a:ext cx="1281360" cy="110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520" y="3310148"/>
            <a:ext cx="1626432" cy="141499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77" y="5412540"/>
            <a:ext cx="1694797" cy="93313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773" y="5335262"/>
            <a:ext cx="2140736" cy="96944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873" y="5199848"/>
            <a:ext cx="1963516" cy="1240277"/>
          </a:xfrm>
          <a:prstGeom prst="rect">
            <a:avLst/>
          </a:prstGeom>
        </p:spPr>
      </p:pic>
      <p:pic>
        <p:nvPicPr>
          <p:cNvPr id="3080" name="Picture 8" descr="https://www.pushkin.institute/bitrix/templates/pushkin_main/images/logo2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007" y="3674729"/>
            <a:ext cx="2528454" cy="83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71A44-BE87-4AC1-8354-FF33EAA5F318}" type="slidenum">
              <a:rPr lang="ru-RU" smtClean="0"/>
              <a:t>4</a:t>
            </a:fld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007" y="5302415"/>
            <a:ext cx="2556260" cy="103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82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250176"/>
            <a:ext cx="18729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ПАРТНЕРЫ КОНКУРСА ведущие ВУЗы в области дизайна </a:t>
            </a:r>
          </a:p>
        </p:txBody>
      </p:sp>
      <p:pic>
        <p:nvPicPr>
          <p:cNvPr id="2050" name="Picture 2" descr="ÐÐÐ¥ÐÐ Ð¸Ð¼. Ð¡.Ð. Ð¡ÑÑÐ¾Ð³Ð°Ð½Ð¾Ð²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117" y="3314963"/>
            <a:ext cx="4162866" cy="82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Ð°ÑÑÐ¸Ð½ÐºÐ¸ Ð¿Ð¾ Ð·Ð°Ð¿ÑÐ¾ÑÑ Ð»Ð¾Ð³Ð¾ÑÐ¸Ð¿ Ð°ÐºÐ°Ð´ÐµÐ¼Ð¸Ñ Ð¨ÑÐ¸Ð³Ð»Ð¸Ñ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824" y="966935"/>
            <a:ext cx="2879272" cy="166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260521" y="2132856"/>
            <a:ext cx="2423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Уральский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государственный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архитектурно-художественный университет (УрГАХУ)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7270" y="903709"/>
            <a:ext cx="1063854" cy="1085131"/>
          </a:xfrm>
          <a:prstGeom prst="rect">
            <a:avLst/>
          </a:prstGeom>
        </p:spPr>
      </p:pic>
      <p:pic>
        <p:nvPicPr>
          <p:cNvPr id="2060" name="Picture 12" descr="ÐÐ°ÑÑÐ¸Ð½ÐºÐ¸ Ð¿Ð¾ Ð·Ð°Ð¿ÑÐ¾ÑÑ Ð»Ð¾Ð³Ð¾ÑÐ¸Ð¿ Ð ÐÐ£ Ð¸Ð¼. Ð.Ð. ÐÐ¾ÑÑÐ³Ð¸Ð½Ð° (ÐÐ½ÑÑÐ¸ÑÑÑ Ð´Ð¸Ð·Ð°Ð¹Ð½Ð°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23" y="4977660"/>
            <a:ext cx="4277660" cy="114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spf-vshni.ru/bitrix/templates/spf_vshni/images/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117617"/>
            <a:ext cx="1438712" cy="122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ÐÐ°ÑÑÐ¸Ð½ÐºÐ¸ Ð¿Ð¾ Ð·Ð°Ð¿ÑÐ¾ÑÑ Ð»Ð¾Ð³Ð¾ÑÐ¸Ð¿ ÐÐÐ ÐÐ Â«ÐÐ°ÑÐ¸Ð¾Ð½Ð°Ð»ÑÐ½ÑÐ¹ Ð¸Ð½ÑÑÐ¸ÑÑÑ Ð´Ð¸Ð·Ð°Ð¹Ð½Ð°Â»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865" y="5143259"/>
            <a:ext cx="2096612" cy="81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71A44-BE87-4AC1-8354-FF33EAA5F318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568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862" y="2414869"/>
            <a:ext cx="273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ЭКСПЕРТНЫЙ СОВЕТ*</a:t>
            </a:r>
            <a:endParaRPr lang="ru-RU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48" name="Прямоугольник 2047"/>
          <p:cNvSpPr/>
          <p:nvPr/>
        </p:nvSpPr>
        <p:spPr>
          <a:xfrm>
            <a:off x="73396" y="908720"/>
            <a:ext cx="24408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ПРИГЛАШАЕМЫЕ ГОСТИ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ЧЛЕНЫ ЖЮРИ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71A44-BE87-4AC1-8354-FF33EAA5F318}" type="slidenum">
              <a:rPr lang="ru-RU" smtClean="0"/>
              <a:t>6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289806" y="692696"/>
            <a:ext cx="8818698" cy="5992651"/>
            <a:chOff x="289806" y="764704"/>
            <a:chExt cx="8818698" cy="5992651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289806" y="764704"/>
              <a:ext cx="8818698" cy="5992651"/>
              <a:chOff x="289806" y="836712"/>
              <a:chExt cx="8818698" cy="5992651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9792" y="958606"/>
                <a:ext cx="955347" cy="1037855"/>
              </a:xfrm>
              <a:prstGeom prst="rect">
                <a:avLst/>
              </a:prstGeom>
            </p:spPr>
          </p:pic>
          <p:sp>
            <p:nvSpPr>
              <p:cNvPr id="12" name="Прямоугольник 11"/>
              <p:cNvSpPr/>
              <p:nvPr/>
            </p:nvSpPr>
            <p:spPr>
              <a:xfrm>
                <a:off x="2472189" y="1988840"/>
                <a:ext cx="1477675" cy="4662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ru-RU" sz="9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Виталий Ставицкий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президент Союза дизайнеров России</a:t>
                </a:r>
              </a:p>
            </p:txBody>
          </p:sp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52533" y="2996952"/>
                <a:ext cx="932785" cy="954070"/>
              </a:xfrm>
              <a:prstGeom prst="rect">
                <a:avLst/>
              </a:prstGeom>
            </p:spPr>
          </p:pic>
          <p:sp>
            <p:nvSpPr>
              <p:cNvPr id="15" name="Прямоугольник 14"/>
              <p:cNvSpPr/>
              <p:nvPr/>
            </p:nvSpPr>
            <p:spPr>
              <a:xfrm>
                <a:off x="3851920" y="4005064"/>
                <a:ext cx="1832164" cy="590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ru-RU" sz="9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Александр Уваров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кандидат наук, ректор Национального института дизайна</a:t>
                </a:r>
              </a:p>
            </p:txBody>
          </p:sp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940" y="4869160"/>
                <a:ext cx="986514" cy="936104"/>
              </a:xfrm>
              <a:prstGeom prst="rect">
                <a:avLst/>
              </a:prstGeom>
            </p:spPr>
          </p:pic>
          <p:sp>
            <p:nvSpPr>
              <p:cNvPr id="17" name="Прямоугольник 16"/>
              <p:cNvSpPr/>
              <p:nvPr/>
            </p:nvSpPr>
            <p:spPr>
              <a:xfrm>
                <a:off x="395536" y="5807234"/>
                <a:ext cx="1537136" cy="715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ru-RU" sz="9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Глеб Визель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заместитель директора Сибирского центра дизайна, основатель Wiesel Design</a:t>
                </a:r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2260097" y="4005064"/>
                <a:ext cx="1735839" cy="590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ru-RU" sz="9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Екатерина Гурова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кандидат искусствоведения, 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директор Института дизайна РГУ им. А.Н. Косыгина </a:t>
                </a:r>
              </a:p>
            </p:txBody>
          </p:sp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8213" y="3115016"/>
                <a:ext cx="927598" cy="849005"/>
              </a:xfrm>
              <a:prstGeom prst="rect">
                <a:avLst/>
              </a:prstGeom>
            </p:spPr>
          </p:pic>
          <p:sp>
            <p:nvSpPr>
              <p:cNvPr id="14" name="Прямоугольник 13"/>
              <p:cNvSpPr/>
              <p:nvPr/>
            </p:nvSpPr>
            <p:spPr>
              <a:xfrm>
                <a:off x="5348628" y="4005064"/>
                <a:ext cx="2247708" cy="590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ru-RU" sz="9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Елена Павловская,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профессор, кандидат искусствоведения, 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декан факультета дизайна УрГАХУ</a:t>
                </a: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3949864" y="1988840"/>
                <a:ext cx="2206312" cy="840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ru-RU" sz="9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Катриина Хельякка (</a:t>
                </a:r>
                <a:r>
                  <a:rPr lang="en-US" sz="9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Katriina Heljakka) </a:t>
                </a:r>
                <a:r>
                  <a:rPr lang="ru-RU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эксперт </a:t>
                </a:r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International Toy Research Association (ITRA)</a:t>
                </a:r>
                <a:r>
                  <a:rPr lang="ru-RU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, дизайнер, исследователь «Центра изучения игровой культуры» (Финляндия) </a:t>
                </a:r>
              </a:p>
            </p:txBody>
          </p:sp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99992" y="980728"/>
                <a:ext cx="992808" cy="1004805"/>
              </a:xfrm>
              <a:prstGeom prst="rect">
                <a:avLst/>
              </a:prstGeom>
            </p:spPr>
          </p:pic>
          <p:sp>
            <p:nvSpPr>
              <p:cNvPr id="25" name="Прямоугольник 24"/>
              <p:cNvSpPr/>
              <p:nvPr/>
            </p:nvSpPr>
            <p:spPr>
              <a:xfrm>
                <a:off x="289806" y="4005064"/>
                <a:ext cx="2049946" cy="715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ru-RU" sz="9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Сергей Смирнов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директор Центра исследований и разработок МГПА им. С.Г. Строганова, генеральный директор SmirnovDesign</a:t>
                </a:r>
              </a:p>
            </p:txBody>
          </p:sp>
          <p:pic>
            <p:nvPicPr>
              <p:cNvPr id="26" name="Рисунок 25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7476" y="3098925"/>
                <a:ext cx="840310" cy="834131"/>
              </a:xfrm>
              <a:prstGeom prst="rect">
                <a:avLst/>
              </a:prstGeom>
            </p:spPr>
          </p:pic>
          <p:sp>
            <p:nvSpPr>
              <p:cNvPr id="30" name="Прямоугольник 29"/>
              <p:cNvSpPr/>
              <p:nvPr/>
            </p:nvSpPr>
            <p:spPr>
              <a:xfrm>
                <a:off x="7380312" y="4005064"/>
                <a:ext cx="1728192" cy="715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ru-RU" sz="9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Руслан Гавва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директор Сергиево-Посадского филиала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ФГБОУ ВО  «Высшая школа народных искусств»</a:t>
                </a:r>
              </a:p>
            </p:txBody>
          </p:sp>
          <p:pic>
            <p:nvPicPr>
              <p:cNvPr id="31" name="Рисунок 30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90350" y="3140968"/>
                <a:ext cx="778324" cy="815063"/>
              </a:xfrm>
              <a:prstGeom prst="rect">
                <a:avLst/>
              </a:prstGeom>
            </p:spPr>
          </p:pic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56176" y="836712"/>
                <a:ext cx="1110692" cy="1138883"/>
              </a:xfrm>
              <a:prstGeom prst="rect">
                <a:avLst/>
              </a:prstGeom>
            </p:spPr>
          </p:pic>
          <p:sp>
            <p:nvSpPr>
              <p:cNvPr id="27" name="Прямоугольник 26"/>
              <p:cNvSpPr/>
              <p:nvPr/>
            </p:nvSpPr>
            <p:spPr>
              <a:xfrm>
                <a:off x="6012160" y="1996461"/>
                <a:ext cx="1581211" cy="590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ru-RU" sz="9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Борис Голдовский 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художественный руководитель Московского театра кукол</a:t>
                </a:r>
              </a:p>
            </p:txBody>
          </p:sp>
          <p:pic>
            <p:nvPicPr>
              <p:cNvPr id="29" name="Рисунок 28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21149" y="836712"/>
                <a:ext cx="1023314" cy="1116875"/>
              </a:xfrm>
              <a:prstGeom prst="rect">
                <a:avLst/>
              </a:prstGeom>
            </p:spPr>
          </p:pic>
          <p:sp>
            <p:nvSpPr>
              <p:cNvPr id="32" name="Прямоугольник 31"/>
              <p:cNvSpPr/>
              <p:nvPr/>
            </p:nvSpPr>
            <p:spPr>
              <a:xfrm>
                <a:off x="7476886" y="1996461"/>
                <a:ext cx="1591402" cy="964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ru-RU" sz="9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Антонина Цицулина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президент Ассоциации предприятий индустрии детских товаров, Национальной ассоциации игрушечников России </a:t>
                </a:r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3487724" y="5877272"/>
                <a:ext cx="1588332" cy="715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ru-RU" sz="9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Надежда Киселева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начальник Управления по внешним и внутренним коммуникациям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ГК «Детский мир»</a:t>
                </a:r>
              </a:p>
            </p:txBody>
          </p:sp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3643" y="4835706"/>
                <a:ext cx="1035258" cy="969558"/>
              </a:xfrm>
              <a:prstGeom prst="rect">
                <a:avLst/>
              </a:prstGeom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06124" y="4841784"/>
                <a:ext cx="953908" cy="965450"/>
              </a:xfrm>
              <a:prstGeom prst="rect">
                <a:avLst/>
              </a:prstGeom>
            </p:spPr>
          </p:pic>
          <p:sp>
            <p:nvSpPr>
              <p:cNvPr id="40" name="Прямоугольник 39"/>
              <p:cNvSpPr/>
              <p:nvPr/>
            </p:nvSpPr>
            <p:spPr>
              <a:xfrm>
                <a:off x="1811455" y="5864483"/>
                <a:ext cx="1588332" cy="964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ru-RU" sz="9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Маргарита Русецкая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доктор педагогических наук, профессор, ректор ФГБОУ ВО «Государственный институт русского языка им. А.С. Пушкина»</a:t>
                </a:r>
              </a:p>
            </p:txBody>
          </p:sp>
          <p:pic>
            <p:nvPicPr>
              <p:cNvPr id="41" name="Рисунок 40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380312" y="4881949"/>
                <a:ext cx="958980" cy="923315"/>
              </a:xfrm>
              <a:prstGeom prst="rect">
                <a:avLst/>
              </a:prstGeom>
            </p:spPr>
          </p:pic>
          <p:sp>
            <p:nvSpPr>
              <p:cNvPr id="42" name="Прямоугольник 41"/>
              <p:cNvSpPr/>
              <p:nvPr/>
            </p:nvSpPr>
            <p:spPr>
              <a:xfrm>
                <a:off x="6588224" y="5805264"/>
                <a:ext cx="2480064" cy="964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ru-RU" sz="9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Николас Коро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научный руководитель эксп. лаборатории «Нейротехнологии в управлении» Финансового университета, 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гл. куратор Исследовательского центра брендменеджмента и брендтехнологий (RCB&amp;B) </a:t>
                </a:r>
              </a:p>
            </p:txBody>
          </p:sp>
          <p:pic>
            <p:nvPicPr>
              <p:cNvPr id="43" name="Рисунок 42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55811" y="4841784"/>
                <a:ext cx="901438" cy="935364"/>
              </a:xfrm>
              <a:prstGeom prst="rect">
                <a:avLst/>
              </a:prstGeom>
            </p:spPr>
          </p:pic>
          <p:sp>
            <p:nvSpPr>
              <p:cNvPr id="44" name="Прямоугольник 43"/>
              <p:cNvSpPr/>
              <p:nvPr/>
            </p:nvSpPr>
            <p:spPr>
              <a:xfrm>
                <a:off x="5072880" y="5877272"/>
                <a:ext cx="1587352" cy="715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ru-RU" sz="9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Антон Буланов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директор по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маркетингу и коммуникациям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 Инвитро </a:t>
                </a:r>
              </a:p>
            </p:txBody>
          </p:sp>
        </p:grpSp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6530" y="2924944"/>
              <a:ext cx="985750" cy="994634"/>
            </a:xfrm>
            <a:prstGeom prst="flowChartConnector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594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518" y="1916832"/>
            <a:ext cx="1728192" cy="936104"/>
          </a:xfrm>
        </p:spPr>
        <p:txBody>
          <a:bodyPr>
            <a:noAutofit/>
          </a:bodyPr>
          <a:lstStyle/>
          <a:p>
            <a:pPr algn="l"/>
            <a:r>
              <a:rPr lang="ru-RU" b="0" dirty="0" smtClean="0"/>
              <a:t>ПРИЧИНЫ СТАТЬ ПАРТНЕРОМ</a:t>
            </a:r>
            <a:endParaRPr lang="ru-RU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1844824"/>
            <a:ext cx="6357392" cy="2880320"/>
          </a:xfrm>
        </p:spPr>
        <p:txBody>
          <a:bodyPr>
            <a:normAutofit fontScale="25000" lnSpcReduction="20000"/>
          </a:bodyPr>
          <a:lstStyle/>
          <a:p>
            <a:pPr marL="628650" indent="-628650"/>
            <a:r>
              <a:rPr lang="ru-RU" sz="7200" b="1" dirty="0" smtClean="0"/>
              <a:t>6+</a:t>
            </a:r>
            <a:r>
              <a:rPr lang="ru-RU" sz="5600" b="1" dirty="0" smtClean="0"/>
              <a:t>	ведущих ВУЗов  </a:t>
            </a:r>
            <a:r>
              <a:rPr lang="ru-RU" sz="5600" b="1" dirty="0"/>
              <a:t>художественно-промышленного, архитектурного и </a:t>
            </a:r>
            <a:r>
              <a:rPr lang="ru-RU" sz="5600" b="1" dirty="0" smtClean="0"/>
              <a:t>дизайнерского </a:t>
            </a:r>
            <a:r>
              <a:rPr lang="ru-RU" sz="5600" b="1" dirty="0"/>
              <a:t>направлений</a:t>
            </a:r>
            <a:endParaRPr lang="ru-RU" sz="5600" dirty="0"/>
          </a:p>
          <a:p>
            <a:pPr marL="628650" indent="-628650"/>
            <a:r>
              <a:rPr lang="ru-RU" sz="7200" b="1" dirty="0"/>
              <a:t>300+</a:t>
            </a:r>
            <a:r>
              <a:rPr lang="ru-RU" sz="5600" b="1" dirty="0" smtClean="0"/>
              <a:t>	студентов</a:t>
            </a:r>
            <a:endParaRPr lang="ru-RU" sz="5600" dirty="0"/>
          </a:p>
          <a:p>
            <a:pPr marL="628650" indent="-628650"/>
            <a:r>
              <a:rPr lang="ru-RU" sz="7200" b="1" dirty="0"/>
              <a:t>50+</a:t>
            </a:r>
            <a:r>
              <a:rPr lang="ru-RU" sz="5600" b="1" dirty="0" smtClean="0"/>
              <a:t>	промышленных </a:t>
            </a:r>
            <a:r>
              <a:rPr lang="ru-RU" sz="5600" b="1" dirty="0"/>
              <a:t>и индустриальных </a:t>
            </a:r>
            <a:r>
              <a:rPr lang="ru-RU" sz="5600" b="1" dirty="0" smtClean="0"/>
              <a:t>партнеров</a:t>
            </a:r>
          </a:p>
          <a:p>
            <a:pPr marL="628650" indent="-628650"/>
            <a:r>
              <a:rPr lang="ru-RU" sz="7200" b="1" dirty="0"/>
              <a:t>15+</a:t>
            </a:r>
            <a:r>
              <a:rPr lang="ru-RU" sz="5600" b="1" dirty="0" smtClean="0"/>
              <a:t>	коллабораций </a:t>
            </a:r>
            <a:r>
              <a:rPr lang="ru-RU" sz="5600" b="1" dirty="0"/>
              <a:t>российских и международных программ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43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6400" dirty="0" smtClean="0"/>
              <a:t>Знание трендов </a:t>
            </a:r>
            <a:r>
              <a:rPr lang="ru-RU" sz="6400" dirty="0"/>
              <a:t>в </a:t>
            </a:r>
            <a:r>
              <a:rPr lang="ru-RU" sz="6400" dirty="0" smtClean="0"/>
              <a:t>дизайне игрушек, мнения экспертов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6400" dirty="0" smtClean="0"/>
              <a:t>Косвенная  и прямая реклама компании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6400" dirty="0" smtClean="0"/>
              <a:t>Новые клиенты </a:t>
            </a:r>
            <a:r>
              <a:rPr lang="ru-RU" sz="6400" dirty="0"/>
              <a:t>и сеть с новыми </a:t>
            </a:r>
            <a:r>
              <a:rPr lang="ru-RU" sz="6400" dirty="0" smtClean="0"/>
              <a:t>перспективами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6400" dirty="0" smtClean="0"/>
              <a:t>Информационный повод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6400" dirty="0" smtClean="0"/>
              <a:t>Укрепить </a:t>
            </a:r>
            <a:r>
              <a:rPr lang="ru-RU" sz="6400" dirty="0"/>
              <a:t>бренд </a:t>
            </a:r>
            <a:r>
              <a:rPr lang="ru-RU" sz="6400" dirty="0" smtClean="0"/>
              <a:t>компании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6400" dirty="0" smtClean="0"/>
              <a:t>Партнерские </a:t>
            </a:r>
            <a:r>
              <a:rPr lang="ru-RU" sz="6400" dirty="0"/>
              <a:t>ресурсы и сетевые </a:t>
            </a:r>
            <a:r>
              <a:rPr lang="ru-RU" sz="6400" dirty="0" smtClean="0"/>
              <a:t>связи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6400" dirty="0" smtClean="0"/>
              <a:t>Кадровые </a:t>
            </a:r>
            <a:r>
              <a:rPr lang="ru-RU" sz="6400" dirty="0"/>
              <a:t>резервы и профессиональные связи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5273913"/>
            <a:ext cx="61561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/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Направьте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производственный бриф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/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2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Сопровождайте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проектирование</a:t>
            </a:r>
          </a:p>
          <a:p>
            <a:pPr marL="180975"/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3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Пригласите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стажировку и практику</a:t>
            </a:r>
          </a:p>
          <a:p>
            <a:pPr marL="180975"/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4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Оцените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работу на конкурсе</a:t>
            </a:r>
          </a:p>
          <a:p>
            <a:pPr marL="180975"/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5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Начинайте внедрение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435932"/>
            <a:ext cx="194421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ДЕЙСТВУЙТЕ!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7848" y="548680"/>
            <a:ext cx="7776864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/>
              <a:t>Станьте партнером конкурса!</a:t>
            </a:r>
          </a:p>
          <a:p>
            <a:pPr algn="ctr"/>
            <a:r>
              <a:rPr lang="ru-RU" sz="2800" i="1" dirty="0" smtClean="0"/>
              <a:t>Предложите </a:t>
            </a:r>
            <a:r>
              <a:rPr lang="ru-RU" sz="2800" i="1" dirty="0"/>
              <a:t>свой проект для выполнения!</a:t>
            </a:r>
            <a:endParaRPr lang="ru-RU" sz="28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71A44-BE87-4AC1-8354-FF33EAA5F318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6506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1916310" cy="490066"/>
          </a:xfrm>
        </p:spPr>
        <p:txBody>
          <a:bodyPr>
            <a:noAutofit/>
          </a:bodyPr>
          <a:lstStyle/>
          <a:p>
            <a:pPr algn="l"/>
            <a:r>
              <a:rPr lang="ru-RU" b="0" dirty="0" smtClean="0"/>
              <a:t>ПАКЕТЫ</a:t>
            </a:r>
            <a:endParaRPr lang="ru-RU" b="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4149080"/>
            <a:ext cx="629306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Компании-заказчики получат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целый набор готовых к реализации дизайн-концепций по своему проекту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течении года обучения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студенты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будут работать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над реальным брифами и кейсами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российских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компаний.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Компании-заказчики получат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целый набор готовых к реализации дизайн-концепций по заданному брифу.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529" y="4149080"/>
            <a:ext cx="190011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b="0" dirty="0"/>
              <a:t>ВЫГОДЫ ПАРТНЕРСТВА 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08680"/>
              </p:ext>
            </p:extLst>
          </p:nvPr>
        </p:nvGraphicFramePr>
        <p:xfrm>
          <a:off x="2411760" y="1124744"/>
          <a:ext cx="5976664" cy="1872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8778"/>
                <a:gridCol w="2777886"/>
              </a:tblGrid>
              <a:tr h="522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Статус Партнера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 партнерского </a:t>
                      </a: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пакета, руб.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963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СТРАТЕГИЧЕСКИЙ ПАРТНЕР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1 950 </a:t>
                      </a: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963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ГЕНЕРАЛЬНЫЙ ПАРТНЕР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 </a:t>
                      </a: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00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ОФИЦИАЛЬНЫЙ ПАРТНЕР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 </a:t>
                      </a: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768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ПАРТНЕР КОНКУРСА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</a:t>
                      </a: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411760" y="3105835"/>
            <a:ext cx="59046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Детальное описание услуг в партнерских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пакетах высылается по запросу 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71A44-BE87-4AC1-8354-FF33EAA5F318}" type="slidenum">
              <a:rPr lang="ru-RU" smtClean="0"/>
              <a:t>8</a:t>
            </a:fld>
            <a:endParaRPr lang="ru-RU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36" y="4797152"/>
            <a:ext cx="1403467" cy="1094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693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042" y="2606336"/>
            <a:ext cx="1872208" cy="710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КОМАНДА </a:t>
            </a:r>
          </a:p>
          <a:p>
            <a:r>
              <a:rPr lang="ru-RU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КОНКУРСА</a:t>
            </a:r>
            <a:endParaRPr lang="ru-RU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881098"/>
            <a:ext cx="1310754" cy="14265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51920" y="1071172"/>
            <a:ext cx="468052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Антонина Цицулина</a:t>
            </a:r>
          </a:p>
          <a:p>
            <a:pPr algn="ctr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Идеолог и руководитель Оргкомитета конкурса,</a:t>
            </a:r>
          </a:p>
          <a:p>
            <a:pPr algn="ctr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президент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Ассоциации предприятий индустрии детских товаров, Национальной ассоциации игрушечников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</a:p>
          <a:p>
            <a:pPr algn="ctr"/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presidemt@acgi.ru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2564904"/>
            <a:ext cx="70202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Марина Красикова -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руководитель рабочей группы (взаимодействие с индустриальными и промышленными партнерами), эл. почта: </a:t>
            </a:r>
            <a:r>
              <a:rPr lang="en-US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partner@acgi.ru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Ирина Орлова -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координатор Экспертного совета (взаимодействие с научными, образовательными и индустриальными партнерами-членами Экспертного совета конкурса), эл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 почта: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da-</a:t>
            </a:r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igra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@acgi.ru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Людмила Баранова -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координатор образовательной программы Акселератора, эл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 почта: </a:t>
            </a:r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edu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@acgi.ru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Елена Манухина -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координатор по работе с участниками конкурса, эл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 почта: </a:t>
            </a:r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conf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@acgi.ru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Эллада Саланович -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координатор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 работе с участниками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конкурса, эл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 почта: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b2b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@acgi.ru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Ксения Авдеева -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координатора по работе со СМИ, эл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 почта: </a:t>
            </a:r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redaktor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@acgi.ru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532041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Москва, ул. Студенческая, д. 33, стр.14.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тел./факс офиса: +7(499)-519-02-81/83;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корп. тел.:+7(905)-502-71-67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www.acgi.ru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317420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КОНТАКТЫ:</a:t>
            </a:r>
            <a:endParaRPr lang="ru-RU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71A44-BE87-4AC1-8354-FF33EAA5F318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40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6501</TotalTime>
  <Words>696</Words>
  <Application>Microsoft Office PowerPoint</Application>
  <PresentationFormat>Экран (4:3)</PresentationFormat>
  <Paragraphs>135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ПРИЧИНЫ СТАТЬ ПАРТНЕРОМ</vt:lpstr>
      <vt:lpstr>ПАКЕТЫ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сайта</dc:title>
  <dc:creator>auser15</dc:creator>
  <cp:lastModifiedBy>auser15</cp:lastModifiedBy>
  <cp:revision>173</cp:revision>
  <cp:lastPrinted>2018-11-16T08:05:13Z</cp:lastPrinted>
  <dcterms:created xsi:type="dcterms:W3CDTF">2018-10-12T15:31:47Z</dcterms:created>
  <dcterms:modified xsi:type="dcterms:W3CDTF">2018-11-16T11:38:01Z</dcterms:modified>
</cp:coreProperties>
</file>